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28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LifeScreen product materials and internal product screenshots, March–April 2026.
- LifeScreen clinical trials analytical study,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FDA. Digital Health Technologies for Remote Data Acquisition in Clinical Investigations, 2023.
- ICH. Guideline for Good Clinical Practice E6(R3), 2025.
- Mordor Intelligence. Decentralized Clinical Trials Market, 2026–2031.
- Skolkovo MedPharm / Pharmvestnik. Russian market readiness for decentralized trials, 2026.
- LifeScreen clinical trials analytical study,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LifeScreen product materials and internal product screenshots, March–April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LifeScreen product materials and internal product screenshots, March–April 2026.
- FDA. Digital Health Technologies for Remote Data Acquisition in Clinical Investigations, 2023.
- ICH. Guideline for Good Clinical Practice E6(R3),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Durán C.O. et al. Implementation of digital health technology in clinical trials: the 6R framework. Nature Medicine, 2023.
- DiMasi J.A. et al. Assessing the Financial Value of Decentralized Clinical Trials, 2023.
- DiMasi J.A. et al. Assessing the Net Financial Benefits of Employing Digital Endpoints in Clinical Trials, 2024.
- LifeScreen estimate for first pilots based on international benchmarks from the analytical study,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EMA/HMA Big Data Steering Group. mHealth Data for Real-World Evidence in Regulatory Decision Making, 2024.
- Merck. How wearable technology powers patient-focused drug development, 2026.
- LifeScreen clinical trials analytical study,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DiMasi J.A. et al. Assessing the Financial Value of Decentralized Clinical Trials, 2023.
- DiMasi J.A. et al. Assessing the Net Financial Benefits of Employing Digital Endpoints in Clinical Trials, 2024.
- Skolkovo MedPharm / Pharmvestnik. Russian market readiness for decentralized trials, 2026.
- LifeScreen clinical trials analytical study,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94360" y="594360"/>
            <a:ext cx="4480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LifeScreen for CROs and sponsors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594360" y="1368420"/>
            <a:ext cx="4572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Brand-agnostic remote monitoring and patient support for clinical trials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94360" y="1898772"/>
            <a:ext cx="4892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LifeScreen turns daily data from wearables and mobile channels into a practical layer for study sites, contract research organizations and sponsors.</a:t>
            </a:r>
            <a:endParaRPr lang="en-US" sz="1120" dirty="0"/>
          </a:p>
        </p:txBody>
      </p:sp>
      <p:sp>
        <p:nvSpPr>
          <p:cNvPr id="6" name="Shape 4"/>
          <p:cNvSpPr/>
          <p:nvPr/>
        </p:nvSpPr>
        <p:spPr>
          <a:xfrm>
            <a:off x="594360" y="2648580"/>
            <a:ext cx="1019755" cy="347472"/>
          </a:xfrm>
          <a:prstGeom prst="roundRect">
            <a:avLst>
              <a:gd name="adj" fmla="val 26316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26253" y="2685157"/>
            <a:ext cx="101975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50+ devices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684484" y="2641424"/>
            <a:ext cx="979080" cy="347472"/>
          </a:xfrm>
          <a:prstGeom prst="roundRect">
            <a:avLst>
              <a:gd name="adj" fmla="val 26316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739348" y="2687144"/>
            <a:ext cx="9242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20+ metrics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739163" y="2648580"/>
            <a:ext cx="1463040" cy="347472"/>
          </a:xfrm>
          <a:prstGeom prst="roundRect">
            <a:avLst>
              <a:gd name="adj" fmla="val 26316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794027" y="2694300"/>
            <a:ext cx="14081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Remote monitoring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1042416" y="3120492"/>
            <a:ext cx="2084832" cy="347472"/>
          </a:xfrm>
          <a:prstGeom prst="roundRect">
            <a:avLst>
              <a:gd name="adj" fmla="val 26316"/>
            </a:avLst>
          </a:prstGeom>
          <a:solidFill>
            <a:srgbClr val="F3F7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97280" y="3166212"/>
            <a:ext cx="1975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Alerts, diaries, reminders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209544" y="3120492"/>
            <a:ext cx="1956816" cy="347472"/>
          </a:xfrm>
          <a:prstGeom prst="roundRect">
            <a:avLst>
              <a:gd name="adj" fmla="val 26316"/>
            </a:avLst>
          </a:prstGeom>
          <a:solidFill>
            <a:srgbClr val="F3F7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64408" y="3166212"/>
            <a:ext cx="18470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exports &amp; dashboards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94360" y="3727572"/>
            <a:ext cx="4937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initial role: mixed and decentralized studies, secondary or exploratory endpoints, safety and adherence layers, and post-authorization projects.</a:t>
            </a:r>
            <a:endParaRPr lang="en-US" sz="1100" dirty="0"/>
          </a:p>
        </p:txBody>
      </p:sp>
      <p:sp>
        <p:nvSpPr>
          <p:cNvPr id="20" name="Text 16"/>
          <p:cNvSpPr/>
          <p:nvPr/>
        </p:nvSpPr>
        <p:spPr>
          <a:xfrm>
            <a:off x="594360" y="6217920"/>
            <a:ext cx="192024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Clinical trials use case</a:t>
            </a:r>
            <a:endParaRPr lang="en-US" sz="840" dirty="0"/>
          </a:p>
        </p:txBody>
      </p:sp>
      <p:pic>
        <p:nvPicPr>
          <p:cNvPr id="22" name="Image 0" descr="/mnt/data/lifescreen_rev_assets/hero_slide1.png">
            <a:extLst>
              <a:ext uri="{FF2B5EF4-FFF2-40B4-BE49-F238E27FC236}">
                <a16:creationId xmlns:a16="http://schemas.microsoft.com/office/drawing/2014/main" id="{48E8E56E-DB07-4958-B635-6DC40849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12" y="298323"/>
            <a:ext cx="5074920" cy="6343650"/>
          </a:xfrm>
          <a:prstGeom prst="rect">
            <a:avLst/>
          </a:prstGeom>
        </p:spPr>
      </p:pic>
      <p:pic>
        <p:nvPicPr>
          <p:cNvPr id="23" name="Image 0" descr="/mnt/data/lifescreen_assets/slide03_img08_9e04538c.png">
            <a:extLst>
              <a:ext uri="{FF2B5EF4-FFF2-40B4-BE49-F238E27FC236}">
                <a16:creationId xmlns:a16="http://schemas.microsoft.com/office/drawing/2014/main" id="{39CF8222-132A-4400-9B0B-BE7A44E4B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783" y="2022666"/>
            <a:ext cx="3256209" cy="4124960"/>
          </a:xfrm>
          <a:prstGeom prst="rect">
            <a:avLst/>
          </a:prstGeom>
        </p:spPr>
      </p:pic>
      <p:sp>
        <p:nvSpPr>
          <p:cNvPr id="24" name="Shape 5">
            <a:extLst>
              <a:ext uri="{FF2B5EF4-FFF2-40B4-BE49-F238E27FC236}">
                <a16:creationId xmlns:a16="http://schemas.microsoft.com/office/drawing/2014/main" id="{025CD6AB-B8C9-4389-AF3C-D0C6DEE41709}"/>
              </a:ext>
            </a:extLst>
          </p:cNvPr>
          <p:cNvSpPr/>
          <p:nvPr/>
        </p:nvSpPr>
        <p:spPr>
          <a:xfrm>
            <a:off x="8954262" y="5364480"/>
            <a:ext cx="1699260" cy="335280"/>
          </a:xfrm>
          <a:prstGeom prst="roundRect">
            <a:avLst>
              <a:gd name="adj" fmla="val 33824"/>
            </a:avLst>
          </a:prstGeom>
          <a:solidFill>
            <a:srgbClr val="FEFEFE"/>
          </a:solidFill>
          <a:ln w="12700">
            <a:solidFill>
              <a:srgbClr val="E5E4EC"/>
            </a:solidFill>
            <a:prstDash val="solid"/>
          </a:ln>
        </p:spPr>
        <p:txBody>
          <a:bodyPr lIns="0" tIns="0" rIns="0" bIns="0" anchor="ctr"/>
          <a:lstStyle/>
          <a:p>
            <a:pPr algn="ctr"/>
            <a:r>
              <a:rPr lang="en-US" sz="1000" b="1" dirty="0">
                <a:solidFill>
                  <a:srgbClr val="05132E"/>
                </a:solidFill>
                <a:latin typeface="Montserrat" pitchFamily="2" charset="-52"/>
              </a:rPr>
              <a:t>Unified </a:t>
            </a:r>
            <a:r>
              <a:rPr lang="en-US" sz="1000" b="1" dirty="0" err="1">
                <a:solidFill>
                  <a:srgbClr val="05132E"/>
                </a:solidFill>
                <a:latin typeface="Montserrat" pitchFamily="2" charset="-52"/>
              </a:rPr>
              <a:t>BioData</a:t>
            </a:r>
            <a:r>
              <a:rPr lang="en-US" sz="1000" b="1" dirty="0">
                <a:solidFill>
                  <a:srgbClr val="05132E"/>
                </a:solidFill>
                <a:latin typeface="Montserrat" pitchFamily="2" charset="-52"/>
              </a:rPr>
              <a:t> Platform</a:t>
            </a:r>
            <a:endParaRPr lang="ru-RU" sz="1000" b="1" dirty="0">
              <a:solidFill>
                <a:srgbClr val="05132E"/>
              </a:solidFill>
              <a:latin typeface="Montserrat" pitchFamily="2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2539FB9-5ECF-48B5-A48D-5AD97FC1D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8683" y="5503091"/>
            <a:ext cx="547764" cy="523948"/>
          </a:xfrm>
          <a:prstGeom prst="ellipse">
            <a:avLst/>
          </a:prstGeom>
        </p:spPr>
      </p:pic>
      <p:sp>
        <p:nvSpPr>
          <p:cNvPr id="21" name="Shape 8">
            <a:extLst>
              <a:ext uri="{FF2B5EF4-FFF2-40B4-BE49-F238E27FC236}">
                <a16:creationId xmlns:a16="http://schemas.microsoft.com/office/drawing/2014/main" id="{E152048B-F4E2-4378-9470-8B1AA8749D59}"/>
              </a:ext>
            </a:extLst>
          </p:cNvPr>
          <p:cNvSpPr/>
          <p:nvPr/>
        </p:nvSpPr>
        <p:spPr>
          <a:xfrm>
            <a:off x="4257067" y="2641424"/>
            <a:ext cx="1463040" cy="347472"/>
          </a:xfrm>
          <a:prstGeom prst="roundRect">
            <a:avLst>
              <a:gd name="adj" fmla="val 26316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26" name="Text 9">
            <a:extLst>
              <a:ext uri="{FF2B5EF4-FFF2-40B4-BE49-F238E27FC236}">
                <a16:creationId xmlns:a16="http://schemas.microsoft.com/office/drawing/2014/main" id="{DFD30AF1-0FEC-4D9B-B5E1-D653044C6137}"/>
              </a:ext>
            </a:extLst>
          </p:cNvPr>
          <p:cNvSpPr/>
          <p:nvPr/>
        </p:nvSpPr>
        <p:spPr>
          <a:xfrm>
            <a:off x="4311931" y="2687144"/>
            <a:ext cx="140817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Medical Integration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928" y="201168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DRUG CLINICAL TRIALS</a:t>
            </a:r>
            <a:endParaRPr lang="en-US" sz="840" dirty="0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market is ready. The missing layer is between data and action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66928" y="1048777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Wearables, remote visits and digital tools already exist. What many protocols still lack is a usable layer between the device, the patient and the investigator.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1777472" y="64739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A6B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658368" y="1627632"/>
            <a:ext cx="3611880" cy="1865376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822960" y="1764792"/>
            <a:ext cx="32826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FDA + ICH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22960" y="2084832"/>
            <a:ext cx="32826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Regulatory basis already exists</a:t>
            </a:r>
            <a:endParaRPr lang="en-US" sz="1020" dirty="0"/>
          </a:p>
        </p:txBody>
      </p:sp>
      <p:sp>
        <p:nvSpPr>
          <p:cNvPr id="10" name="Text 8"/>
          <p:cNvSpPr/>
          <p:nvPr/>
        </p:nvSpPr>
        <p:spPr>
          <a:xfrm>
            <a:off x="822960" y="2340864"/>
            <a:ext cx="3282696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Remote data acquisition and machine-sourced data are no longer peripheral ideas. They are part of the current clinical trial rulebook.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389120" y="1627632"/>
            <a:ext cx="2852928" cy="1865376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553712" y="1764792"/>
            <a:ext cx="2523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$10.74B → $21.06B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4553712" y="2084832"/>
            <a:ext cx="25237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Decentralized trials market</a:t>
            </a:r>
            <a:endParaRPr lang="en-US" sz="1020" dirty="0"/>
          </a:p>
        </p:txBody>
      </p:sp>
      <p:sp>
        <p:nvSpPr>
          <p:cNvPr id="14" name="Text 12"/>
          <p:cNvSpPr/>
          <p:nvPr/>
        </p:nvSpPr>
        <p:spPr>
          <a:xfrm>
            <a:off x="4553712" y="2340864"/>
            <a:ext cx="2523744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Estimated market growth from 2026 to 2031 for decentralized clinical trials.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7370064" y="1627632"/>
            <a:ext cx="4151376" cy="1865376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534656" y="1764792"/>
            <a:ext cx="382219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~30% / 8%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7534656" y="2084832"/>
            <a:ext cx="3822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Russia is still under-digitized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7534656" y="2340864"/>
            <a:ext cx="3822192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Around 30% of sites report experience with decentralized elements, but only 8% use them regularly.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658368" y="3749040"/>
            <a:ext cx="10881360" cy="2249424"/>
          </a:xfrm>
          <a:prstGeom prst="roundRect">
            <a:avLst>
              <a:gd name="adj" fmla="val 5691"/>
            </a:avLst>
          </a:prstGeom>
          <a:solidFill>
            <a:srgbClr val="F0F7FD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896112" y="3968496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LifeScreen fits</a:t>
            </a:r>
            <a:endParaRPr lang="en-US" sz="1120" dirty="0"/>
          </a:p>
        </p:txBody>
      </p:sp>
      <p:sp>
        <p:nvSpPr>
          <p:cNvPr id="21" name="Text 19"/>
          <p:cNvSpPr/>
          <p:nvPr/>
        </p:nvSpPr>
        <p:spPr>
          <a:xfrm>
            <a:off x="896112" y="4297680"/>
            <a:ext cx="56692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Instead of replacing the core trial data system, LifeScreen can be introduced as an additional patient-facing and investigator-facing layer: it helps collect continuous data between visits, supports patient discipline, flags signals for the site, and prepares analysis-friendly exports for the sponsor or contract research organization.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7114032" y="4059936"/>
            <a:ext cx="1426464" cy="384048"/>
          </a:xfrm>
          <a:prstGeom prst="roundRect">
            <a:avLst>
              <a:gd name="adj" fmla="val 23810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168896" y="4105656"/>
            <a:ext cx="131673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Devices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8650224" y="4059936"/>
            <a:ext cx="1609344" cy="384048"/>
          </a:xfrm>
          <a:prstGeom prst="roundRect">
            <a:avLst>
              <a:gd name="adj" fmla="val 23810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705088" y="4105656"/>
            <a:ext cx="14996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LifeScreen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10369296" y="4059936"/>
            <a:ext cx="1005840" cy="384048"/>
          </a:xfrm>
          <a:prstGeom prst="roundRect">
            <a:avLst>
              <a:gd name="adj" fmla="val 23810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424160" y="4105656"/>
            <a:ext cx="8961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Site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8476488" y="4251960"/>
            <a:ext cx="137160" cy="0"/>
          </a:xfrm>
          <a:prstGeom prst="line">
            <a:avLst/>
          </a:prstGeom>
          <a:noFill/>
          <a:ln w="27940">
            <a:solidFill>
              <a:srgbClr val="2F9DF5"/>
            </a:solidFill>
            <a:prstDash val="solid"/>
            <a:tailEnd type="triangle"/>
          </a:ln>
        </p:spPr>
      </p:sp>
      <p:sp>
        <p:nvSpPr>
          <p:cNvPr id="29" name="Shape 27"/>
          <p:cNvSpPr/>
          <p:nvPr/>
        </p:nvSpPr>
        <p:spPr>
          <a:xfrm>
            <a:off x="10222992" y="4251960"/>
            <a:ext cx="109728" cy="0"/>
          </a:xfrm>
          <a:prstGeom prst="line">
            <a:avLst/>
          </a:prstGeom>
          <a:noFill/>
          <a:ln w="27940">
            <a:solidFill>
              <a:srgbClr val="2F9DF5"/>
            </a:solidFill>
            <a:prstDash val="solid"/>
            <a:tailEnd type="triangle"/>
          </a:ln>
        </p:spPr>
      </p:sp>
      <p:sp>
        <p:nvSpPr>
          <p:cNvPr id="30" name="Text 28"/>
          <p:cNvSpPr/>
          <p:nvPr/>
        </p:nvSpPr>
        <p:spPr>
          <a:xfrm>
            <a:off x="7479792" y="4736592"/>
            <a:ext cx="3520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Remote collection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Alerts &amp; adherence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exports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7333488" y="5632704"/>
            <a:ext cx="37673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4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practical digital layer for mixed and decentralized trials</a:t>
            </a:r>
            <a:endParaRPr lang="en-US" sz="94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5F0714-0BDC-419B-9C0A-A063BAA29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70" y="378000"/>
            <a:ext cx="1402324" cy="322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928" y="201168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DRUG CLINICAL TRIALS</a:t>
            </a:r>
            <a:endParaRPr lang="en-US" sz="840" dirty="0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the platform already does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66928" y="950976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LifeScreen is not a wearable and not a standalone app. It is a brand-agnostic layer that connects devices, analytics and specialist actions in one workflow.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1777472" y="64739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A6B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555000" y="1554480"/>
            <a:ext cx="3410712" cy="878713"/>
          </a:xfrm>
          <a:prstGeom prst="roundRect">
            <a:avLst>
              <a:gd name="adj" fmla="val 11475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19592" y="1596222"/>
            <a:ext cx="28254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50+ integrations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19592" y="1875708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Devices and services</a:t>
            </a:r>
            <a:endParaRPr lang="en-US" sz="1020" dirty="0"/>
          </a:p>
        </p:txBody>
      </p:sp>
      <p:sp>
        <p:nvSpPr>
          <p:cNvPr id="10" name="Text 8"/>
          <p:cNvSpPr/>
          <p:nvPr/>
        </p:nvSpPr>
        <p:spPr>
          <a:xfrm>
            <a:off x="719592" y="2100330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Garmin, Oura, Apple, Fitbit, Google Fit, Polar, Withings, CGM and more.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555000" y="2510064"/>
            <a:ext cx="3410712" cy="928712"/>
          </a:xfrm>
          <a:prstGeom prst="roundRect">
            <a:avLst>
              <a:gd name="adj" fmla="val 11475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19592" y="2568619"/>
            <a:ext cx="28254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20+ metrics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719592" y="2852083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patient data</a:t>
            </a:r>
            <a:endParaRPr lang="en-US" sz="1020" dirty="0"/>
          </a:p>
        </p:txBody>
      </p:sp>
      <p:sp>
        <p:nvSpPr>
          <p:cNvPr id="14" name="Text 12"/>
          <p:cNvSpPr/>
          <p:nvPr/>
        </p:nvSpPr>
        <p:spPr>
          <a:xfrm>
            <a:off x="719592" y="3080683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Activity, sleep, heart rate, HRV, stress, respiration, SpO₂, glucose and other parameters.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55000" y="4584838"/>
            <a:ext cx="3410712" cy="851331"/>
          </a:xfrm>
          <a:prstGeom prst="roundRect">
            <a:avLst>
              <a:gd name="adj" fmla="val 11475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19592" y="4642759"/>
            <a:ext cx="28254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Patient support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719592" y="4893226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Daily trial operations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719592" y="5079216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Diaries, reminders, video communication, plans, compliance support and investigator notes.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555000" y="5513040"/>
            <a:ext cx="3410712" cy="805063"/>
          </a:xfrm>
          <a:prstGeom prst="roundRect">
            <a:avLst>
              <a:gd name="adj" fmla="val 14000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719592" y="5566489"/>
            <a:ext cx="28254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Alerts &amp; dashboards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719592" y="5833472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the site actually sees</a:t>
            </a:r>
            <a:endParaRPr lang="en-US" sz="1020" dirty="0"/>
          </a:p>
        </p:txBody>
      </p:sp>
      <p:sp>
        <p:nvSpPr>
          <p:cNvPr id="22" name="Text 20"/>
          <p:cNvSpPr/>
          <p:nvPr/>
        </p:nvSpPr>
        <p:spPr>
          <a:xfrm>
            <a:off x="719592" y="6024592"/>
            <a:ext cx="2825496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Signals, grouped monitoring and analysis-ready exports.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4069080" y="1536191"/>
            <a:ext cx="7406640" cy="4781911"/>
          </a:xfrm>
          <a:prstGeom prst="roundRect">
            <a:avLst>
              <a:gd name="adj" fmla="val 2692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4315968" y="1674999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Selected product views</a:t>
            </a:r>
            <a:r>
              <a:rPr lang="ru-RU" sz="84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84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(examples)</a:t>
            </a:r>
            <a:endParaRPr lang="en-US" sz="84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4E00FCB-4543-499C-B961-812D48BA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70" y="378000"/>
            <a:ext cx="1402324" cy="3225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E3AC2-7F72-4784-9275-EA6A1F46E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83" y="1981671"/>
            <a:ext cx="6372499" cy="15118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56BC1B-CF13-4C58-9165-312675E5E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583" y="3529584"/>
            <a:ext cx="6372499" cy="12567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1E81309-50B7-4672-96C7-6873E4CFB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583" y="4824778"/>
            <a:ext cx="3364257" cy="11727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CF9FC5-255E-4690-A9EA-A32AA41ED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3840" y="4849491"/>
            <a:ext cx="3008242" cy="1123356"/>
          </a:xfrm>
          <a:prstGeom prst="rect">
            <a:avLst/>
          </a:prstGeom>
        </p:spPr>
      </p:pic>
      <p:sp>
        <p:nvSpPr>
          <p:cNvPr id="32" name="Shape 9">
            <a:extLst>
              <a:ext uri="{FF2B5EF4-FFF2-40B4-BE49-F238E27FC236}">
                <a16:creationId xmlns:a16="http://schemas.microsoft.com/office/drawing/2014/main" id="{E4017276-B4F4-465E-883B-C89078803C4B}"/>
              </a:ext>
            </a:extLst>
          </p:cNvPr>
          <p:cNvSpPr/>
          <p:nvPr/>
        </p:nvSpPr>
        <p:spPr>
          <a:xfrm>
            <a:off x="555000" y="3515647"/>
            <a:ext cx="3410712" cy="928712"/>
          </a:xfrm>
          <a:prstGeom prst="roundRect">
            <a:avLst>
              <a:gd name="adj" fmla="val 11475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CEE2744D-A12C-435E-A1B9-5F9B52A08549}"/>
              </a:ext>
            </a:extLst>
          </p:cNvPr>
          <p:cNvSpPr/>
          <p:nvPr/>
        </p:nvSpPr>
        <p:spPr>
          <a:xfrm>
            <a:off x="719592" y="3585298"/>
            <a:ext cx="28254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Medical Integration</a:t>
            </a:r>
            <a:endParaRPr lang="en-US" sz="1850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AAE56754-C8D1-4474-9160-BB8B7B4AED58}"/>
              </a:ext>
            </a:extLst>
          </p:cNvPr>
          <p:cNvSpPr/>
          <p:nvPr/>
        </p:nvSpPr>
        <p:spPr>
          <a:xfrm>
            <a:off x="719591" y="3892615"/>
            <a:ext cx="3154680" cy="159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Fully configurable to any clinical environment</a:t>
            </a:r>
            <a:endParaRPr lang="en-US" sz="1020" dirty="0"/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7C0008EA-66D1-4F83-8A69-3DAE4D62D5AB}"/>
              </a:ext>
            </a:extLst>
          </p:cNvPr>
          <p:cNvSpPr/>
          <p:nvPr/>
        </p:nvSpPr>
        <p:spPr>
          <a:xfrm>
            <a:off x="719592" y="4121215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Connect ECG, MRI, lab results, medical devices, and external systems via any protocol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928" y="201168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DRUG CLINICAL TRIALS</a:t>
            </a:r>
            <a:endParaRPr lang="en-US" sz="840" dirty="0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Where LifeScreen fits in the trial workflow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66928" y="950976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Recommended starting position: an additional digital layer for mixed and decentralized studies, not a replacement of the primary EDC or trial-management system.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1777472" y="64739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A6B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804672" y="1847088"/>
            <a:ext cx="1938528" cy="2139696"/>
          </a:xfrm>
          <a:prstGeom prst="roundRect">
            <a:avLst>
              <a:gd name="adj" fmla="val 660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950976" y="1993392"/>
            <a:ext cx="384048" cy="384048"/>
          </a:xfrm>
          <a:prstGeom prst="ellipse">
            <a:avLst/>
          </a:prstGeom>
          <a:solidFill>
            <a:srgbClr val="EAF2FB"/>
          </a:solidFill>
          <a:ln w="12700">
            <a:solidFill>
              <a:srgbClr val="C6D6E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50976" y="2057400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399032" y="2029968"/>
            <a:ext cx="11155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Baseline at site</a:t>
            </a:r>
            <a:endParaRPr lang="en-US" sz="1080" dirty="0"/>
          </a:p>
        </p:txBody>
      </p:sp>
      <p:sp>
        <p:nvSpPr>
          <p:cNvPr id="11" name="Text 9"/>
          <p:cNvSpPr/>
          <p:nvPr/>
        </p:nvSpPr>
        <p:spPr>
          <a:xfrm>
            <a:off x="950976" y="2450592"/>
            <a:ext cx="164592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Patient baseline profile, device connection and digital onboarding.</a:t>
            </a:r>
            <a:endParaRPr lang="en-US" sz="920" dirty="0"/>
          </a:p>
        </p:txBody>
      </p:sp>
      <p:sp>
        <p:nvSpPr>
          <p:cNvPr id="12" name="Shape 10"/>
          <p:cNvSpPr/>
          <p:nvPr/>
        </p:nvSpPr>
        <p:spPr>
          <a:xfrm>
            <a:off x="3072384" y="1847088"/>
            <a:ext cx="1938528" cy="2139696"/>
          </a:xfrm>
          <a:prstGeom prst="roundRect">
            <a:avLst>
              <a:gd name="adj" fmla="val 6604"/>
            </a:avLst>
          </a:prstGeom>
          <a:solidFill>
            <a:srgbClr val="EEF5FB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18688" y="1993392"/>
            <a:ext cx="384048" cy="384048"/>
          </a:xfrm>
          <a:prstGeom prst="ellipse">
            <a:avLst/>
          </a:prstGeom>
          <a:solidFill>
            <a:srgbClr val="2F9DF5"/>
          </a:solidFill>
          <a:ln w="12700">
            <a:solidFill>
              <a:srgbClr val="2F9DF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18688" y="2057400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712464" y="2029968"/>
            <a:ext cx="11155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Home monitoring</a:t>
            </a:r>
            <a:endParaRPr lang="en-US" sz="1080" dirty="0"/>
          </a:p>
        </p:txBody>
      </p:sp>
      <p:sp>
        <p:nvSpPr>
          <p:cNvPr id="16" name="Text 14"/>
          <p:cNvSpPr/>
          <p:nvPr/>
        </p:nvSpPr>
        <p:spPr>
          <a:xfrm>
            <a:off x="3218688" y="2450592"/>
            <a:ext cx="164592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Daily metrics, diaries and patient-reported information between visits.</a:t>
            </a:r>
            <a:endParaRPr lang="en-US" sz="920" dirty="0"/>
          </a:p>
        </p:txBody>
      </p:sp>
      <p:sp>
        <p:nvSpPr>
          <p:cNvPr id="17" name="Shape 15"/>
          <p:cNvSpPr/>
          <p:nvPr/>
        </p:nvSpPr>
        <p:spPr>
          <a:xfrm>
            <a:off x="5340096" y="1847088"/>
            <a:ext cx="1938528" cy="2139696"/>
          </a:xfrm>
          <a:prstGeom prst="roundRect">
            <a:avLst>
              <a:gd name="adj" fmla="val 660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486400" y="1993392"/>
            <a:ext cx="384048" cy="384048"/>
          </a:xfrm>
          <a:prstGeom prst="ellipse">
            <a:avLst/>
          </a:prstGeom>
          <a:solidFill>
            <a:srgbClr val="EAF2FB"/>
          </a:solidFill>
          <a:ln w="12700">
            <a:solidFill>
              <a:srgbClr val="C6D6E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86400" y="2057400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961093" y="2056207"/>
            <a:ext cx="11155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Signals for the site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5486400" y="2450592"/>
            <a:ext cx="164592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Safety, tolerability and adherence signals for the investigator and study team.</a:t>
            </a:r>
            <a:endParaRPr lang="en-US" sz="920" dirty="0"/>
          </a:p>
        </p:txBody>
      </p:sp>
      <p:sp>
        <p:nvSpPr>
          <p:cNvPr id="22" name="Shape 20"/>
          <p:cNvSpPr/>
          <p:nvPr/>
        </p:nvSpPr>
        <p:spPr>
          <a:xfrm>
            <a:off x="7607808" y="1847088"/>
            <a:ext cx="1938528" cy="2139696"/>
          </a:xfrm>
          <a:prstGeom prst="roundRect">
            <a:avLst>
              <a:gd name="adj" fmla="val 660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7754112" y="1993392"/>
            <a:ext cx="384048" cy="384048"/>
          </a:xfrm>
          <a:prstGeom prst="ellipse">
            <a:avLst/>
          </a:prstGeom>
          <a:solidFill>
            <a:srgbClr val="EAF2FB"/>
          </a:solidFill>
          <a:ln w="12700">
            <a:solidFill>
              <a:srgbClr val="C6D6E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754112" y="2057400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8252460" y="2066544"/>
            <a:ext cx="111556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Export &amp; review</a:t>
            </a:r>
            <a:endParaRPr lang="en-US" sz="1080" dirty="0"/>
          </a:p>
        </p:txBody>
      </p:sp>
      <p:sp>
        <p:nvSpPr>
          <p:cNvPr id="26" name="Text 24"/>
          <p:cNvSpPr/>
          <p:nvPr/>
        </p:nvSpPr>
        <p:spPr>
          <a:xfrm>
            <a:off x="7754112" y="2450592"/>
            <a:ext cx="1645920" cy="1115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Structured exports and summary dashboards for the CRO, sponsor and site.</a:t>
            </a:r>
            <a:endParaRPr lang="en-US" sz="920" dirty="0"/>
          </a:p>
        </p:txBody>
      </p:sp>
      <p:sp>
        <p:nvSpPr>
          <p:cNvPr id="27" name="Shape 25"/>
          <p:cNvSpPr/>
          <p:nvPr/>
        </p:nvSpPr>
        <p:spPr>
          <a:xfrm>
            <a:off x="2743200" y="2898648"/>
            <a:ext cx="310896" cy="0"/>
          </a:xfrm>
          <a:prstGeom prst="line">
            <a:avLst/>
          </a:prstGeom>
          <a:noFill/>
          <a:ln w="27940">
            <a:solidFill>
              <a:srgbClr val="2F9DF5"/>
            </a:solidFill>
            <a:prstDash val="solid"/>
            <a:tailEnd type="triangle"/>
          </a:ln>
        </p:spPr>
      </p:sp>
      <p:sp>
        <p:nvSpPr>
          <p:cNvPr id="28" name="Shape 26"/>
          <p:cNvSpPr/>
          <p:nvPr/>
        </p:nvSpPr>
        <p:spPr>
          <a:xfrm>
            <a:off x="5010912" y="2898648"/>
            <a:ext cx="310896" cy="0"/>
          </a:xfrm>
          <a:prstGeom prst="line">
            <a:avLst/>
          </a:prstGeom>
          <a:noFill/>
          <a:ln w="27940">
            <a:solidFill>
              <a:srgbClr val="2F9DF5"/>
            </a:solidFill>
            <a:prstDash val="solid"/>
            <a:tailEnd type="triangle"/>
          </a:ln>
        </p:spPr>
      </p:sp>
      <p:sp>
        <p:nvSpPr>
          <p:cNvPr id="29" name="Shape 27"/>
          <p:cNvSpPr/>
          <p:nvPr/>
        </p:nvSpPr>
        <p:spPr>
          <a:xfrm>
            <a:off x="7278624" y="2898648"/>
            <a:ext cx="310896" cy="0"/>
          </a:xfrm>
          <a:prstGeom prst="line">
            <a:avLst/>
          </a:prstGeom>
          <a:noFill/>
          <a:ln w="27940">
            <a:solidFill>
              <a:srgbClr val="2F9DF5"/>
            </a:solidFill>
            <a:prstDash val="solid"/>
            <a:tailEnd type="triangle"/>
          </a:ln>
        </p:spPr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CB01E6-FB2C-49B4-A720-B26C4838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70" y="378000"/>
            <a:ext cx="1402324" cy="322557"/>
          </a:xfrm>
          <a:prstGeom prst="rect">
            <a:avLst/>
          </a:prstGeom>
        </p:spPr>
      </p:pic>
      <p:sp>
        <p:nvSpPr>
          <p:cNvPr id="37" name="Shape 28">
            <a:extLst>
              <a:ext uri="{FF2B5EF4-FFF2-40B4-BE49-F238E27FC236}">
                <a16:creationId xmlns:a16="http://schemas.microsoft.com/office/drawing/2014/main" id="{FEA1BEA3-3FDA-4A89-AF42-857FF007D828}"/>
              </a:ext>
            </a:extLst>
          </p:cNvPr>
          <p:cNvSpPr/>
          <p:nvPr/>
        </p:nvSpPr>
        <p:spPr>
          <a:xfrm>
            <a:off x="804672" y="4133088"/>
            <a:ext cx="10735056" cy="2054352"/>
          </a:xfrm>
          <a:prstGeom prst="roundRect">
            <a:avLst>
              <a:gd name="adj" fmla="val 7527"/>
            </a:avLst>
          </a:prstGeom>
          <a:solidFill>
            <a:srgbClr val="F9FCFE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569DD45-E407-49F0-9337-82412BF33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63" y="4206240"/>
            <a:ext cx="8835889" cy="1856231"/>
          </a:xfrm>
          <a:prstGeom prst="rect">
            <a:avLst/>
          </a:prstGeom>
        </p:spPr>
      </p:pic>
      <p:sp>
        <p:nvSpPr>
          <p:cNvPr id="30" name="Shape 28"/>
          <p:cNvSpPr/>
          <p:nvPr/>
        </p:nvSpPr>
        <p:spPr>
          <a:xfrm>
            <a:off x="9838944" y="1828800"/>
            <a:ext cx="1700784" cy="3164619"/>
          </a:xfrm>
          <a:prstGeom prst="roundRect">
            <a:avLst>
              <a:gd name="adj" fmla="val 7527"/>
            </a:avLst>
          </a:prstGeom>
          <a:solidFill>
            <a:srgbClr val="F9FCFE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10012680" y="1993392"/>
            <a:ext cx="12984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initial roles</a:t>
            </a:r>
            <a:endParaRPr lang="en-US" sz="1020" dirty="0"/>
          </a:p>
        </p:txBody>
      </p:sp>
      <p:sp>
        <p:nvSpPr>
          <p:cNvPr id="32" name="Text 30"/>
          <p:cNvSpPr/>
          <p:nvPr/>
        </p:nvSpPr>
        <p:spPr>
          <a:xfrm>
            <a:off x="10030968" y="2414016"/>
            <a:ext cx="1261872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Secondary or exploratory endpoints</a:t>
            </a:r>
            <a:endParaRPr lang="en-US" sz="890" dirty="0"/>
          </a:p>
          <a:p>
            <a:pPr marL="0" indent="0">
              <a:buNone/>
            </a:pPr>
            <a:r>
              <a:rPr lang="en-US" sz="8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Safety and adherence layer</a:t>
            </a:r>
            <a:endParaRPr lang="en-US" sz="890" dirty="0"/>
          </a:p>
          <a:p>
            <a:pPr marL="0" indent="0">
              <a:buNone/>
            </a:pPr>
            <a:r>
              <a:rPr lang="en-US" sz="8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Post-dose follow-up</a:t>
            </a:r>
            <a:endParaRPr lang="en-US" sz="890" dirty="0"/>
          </a:p>
          <a:p>
            <a:pPr marL="0" indent="0">
              <a:buNone/>
            </a:pPr>
            <a:r>
              <a:rPr lang="en-US" sz="8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Post-authorization and pragmatic studies</a:t>
            </a:r>
            <a:endParaRPr lang="en-US" sz="890" dirty="0"/>
          </a:p>
        </p:txBody>
      </p:sp>
      <p:sp>
        <p:nvSpPr>
          <p:cNvPr id="34" name="Text 31"/>
          <p:cNvSpPr/>
          <p:nvPr/>
        </p:nvSpPr>
        <p:spPr>
          <a:xfrm>
            <a:off x="9953113" y="4328643"/>
            <a:ext cx="133502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4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signals matter when the protocol needs day-to-day visibility between visits.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928" y="201168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DRUG CLINICAL TRIALS</a:t>
            </a:r>
            <a:endParaRPr lang="en-US" sz="840" dirty="0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International benchmarks suggest meaningful time and cost impact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66928" y="1029296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 LifeScreen, the most relevant comparison set is mixed and decentralized studies using wearables, digital diaries and digital endpoints.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1777472" y="64739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A6B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694944" y="1682496"/>
            <a:ext cx="2743200" cy="1426464"/>
          </a:xfrm>
          <a:prstGeom prst="roundRect">
            <a:avLst>
              <a:gd name="adj" fmla="val 897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859536" y="1819656"/>
            <a:ext cx="24140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D9791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74–85%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59536" y="2139696"/>
            <a:ext cx="24140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Remote-capable procedures</a:t>
            </a:r>
            <a:endParaRPr lang="en-US" sz="1020" dirty="0"/>
          </a:p>
        </p:txBody>
      </p:sp>
      <p:sp>
        <p:nvSpPr>
          <p:cNvPr id="10" name="Text 8"/>
          <p:cNvSpPr/>
          <p:nvPr/>
        </p:nvSpPr>
        <p:spPr>
          <a:xfrm>
            <a:off x="859536" y="2395728"/>
            <a:ext cx="24140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 selected AstraZeneca protocols, this share of procedures could be collected remotely; onsite visits could be reduced by up to 40%.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3593592" y="1682496"/>
            <a:ext cx="2606040" cy="1426464"/>
          </a:xfrm>
          <a:prstGeom prst="roundRect">
            <a:avLst>
              <a:gd name="adj" fmla="val 897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3758184" y="1819656"/>
            <a:ext cx="22768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D9791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−60%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3758184" y="2139696"/>
            <a:ext cx="22768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Fewer visits in DAPA-MI</a:t>
            </a:r>
            <a:endParaRPr lang="en-US" sz="1020" dirty="0"/>
          </a:p>
        </p:txBody>
      </p:sp>
      <p:sp>
        <p:nvSpPr>
          <p:cNvPr id="14" name="Text 12"/>
          <p:cNvSpPr/>
          <p:nvPr/>
        </p:nvSpPr>
        <p:spPr>
          <a:xfrm>
            <a:off x="3758184" y="2395728"/>
            <a:ext cx="227685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study model with a reported 43% lower cost per patient versus a more traditional comparator.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6355080" y="1682496"/>
            <a:ext cx="2697480" cy="1426464"/>
          </a:xfrm>
          <a:prstGeom prst="roundRect">
            <a:avLst>
              <a:gd name="adj" fmla="val 897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6519672" y="1819656"/>
            <a:ext cx="2368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D9791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−15% / −32%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6519672" y="2139696"/>
            <a:ext cx="2368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CRESCENDO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6519672" y="2395728"/>
            <a:ext cx="236829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Study duration reduced by 15% and cost by 32%; fewer missing data and stronger statistical power.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9208008" y="1682496"/>
            <a:ext cx="2286000" cy="1426464"/>
          </a:xfrm>
          <a:prstGeom prst="roundRect">
            <a:avLst>
              <a:gd name="adj" fmla="val 8974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372600" y="1819656"/>
            <a:ext cx="195681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D9791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3.3–5.2 months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9372600" y="2139696"/>
            <a:ext cx="19568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Tufts / digital endpoints</a:t>
            </a:r>
            <a:endParaRPr lang="en-US" sz="1020" dirty="0"/>
          </a:p>
        </p:txBody>
      </p:sp>
      <p:sp>
        <p:nvSpPr>
          <p:cNvPr id="22" name="Text 20"/>
          <p:cNvSpPr/>
          <p:nvPr/>
        </p:nvSpPr>
        <p:spPr>
          <a:xfrm>
            <a:off x="9372600" y="2395728"/>
            <a:ext cx="19568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Phase II and III time reduction range reported in the Tufts/DiMe analysis.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694944" y="3401568"/>
            <a:ext cx="10799064" cy="1097280"/>
          </a:xfrm>
          <a:prstGeom prst="roundRect">
            <a:avLst>
              <a:gd name="adj" fmla="val 11667"/>
            </a:avLst>
          </a:prstGeom>
          <a:solidFill>
            <a:srgbClr val="EEF5FB"/>
          </a:solidFill>
          <a:ln w="12700">
            <a:solidFill>
              <a:srgbClr val="D7E5F1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914400" y="3675888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First-pilot benchmark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2971800" y="3602736"/>
            <a:ext cx="815644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conservative management benchmark for early pilots in Russia and the EAEU is a 1–3 month timeline reduction, a 5–12% decrease in direct operating budget, and a 5–15 percentage-point reduction in dropout or loss of analyzable data. These are benchmark ranges based on international practice, not guaranteed outcomes.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694944" y="4700016"/>
            <a:ext cx="10799064" cy="1188720"/>
          </a:xfrm>
          <a:prstGeom prst="roundRect">
            <a:avLst>
              <a:gd name="adj" fmla="val 10769"/>
            </a:avLst>
          </a:prstGeom>
          <a:solidFill>
            <a:srgbClr val="F8FBFE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914400" y="493776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7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the effect appears</a:t>
            </a:r>
            <a:endParaRPr lang="en-US" sz="1070" dirty="0"/>
          </a:p>
        </p:txBody>
      </p:sp>
      <p:sp>
        <p:nvSpPr>
          <p:cNvPr id="28" name="Text 26"/>
          <p:cNvSpPr/>
          <p:nvPr/>
        </p:nvSpPr>
        <p:spPr>
          <a:xfrm>
            <a:off x="2743200" y="4919472"/>
            <a:ext cx="7955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Shorter timelines come from four sources: fewer onsite visits, faster signal detection, better patient retention, and less manual reconciliation of continuous data.</a:t>
            </a:r>
            <a:endParaRPr lang="en-US" sz="990" dirty="0"/>
          </a:p>
        </p:txBody>
      </p:sp>
      <p:sp>
        <p:nvSpPr>
          <p:cNvPr id="29" name="Text 27"/>
          <p:cNvSpPr/>
          <p:nvPr/>
        </p:nvSpPr>
        <p:spPr>
          <a:xfrm>
            <a:off x="8449056" y="5632704"/>
            <a:ext cx="2670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1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Benchmark values; protocol-specific validation is still required.</a:t>
            </a:r>
            <a:endParaRPr lang="en-US" sz="81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B840D8B-835A-4CC6-BB24-B47A1241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70" y="378000"/>
            <a:ext cx="1402324" cy="3225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928" y="201168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DRUG CLINICAL TRIALS</a:t>
            </a:r>
            <a:endParaRPr lang="en-US" sz="840" dirty="0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Best entry use cases for early pilots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66928" y="950976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strongest starting point is a protocol with relatively low regulatory risk but high day-to-day value of activity, sleep, heart-rate, symptom and tolerability data.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1777472" y="64739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A6B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749808" y="1645920"/>
            <a:ext cx="3438144" cy="100584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914400" y="1783080"/>
            <a:ext cx="30723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9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Cardiometabolic disease</a:t>
            </a:r>
            <a:endParaRPr lang="en-US" sz="1090" dirty="0"/>
          </a:p>
        </p:txBody>
      </p:sp>
      <p:sp>
        <p:nvSpPr>
          <p:cNvPr id="9" name="Text 7"/>
          <p:cNvSpPr/>
          <p:nvPr/>
        </p:nvSpPr>
        <p:spPr>
          <a:xfrm>
            <a:off x="914400" y="2057400"/>
            <a:ext cx="3054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Activity, sleep, heart-rate and treatment adherence matter every day.</a:t>
            </a:r>
            <a:endParaRPr lang="en-US" sz="920" dirty="0"/>
          </a:p>
        </p:txBody>
      </p:sp>
      <p:sp>
        <p:nvSpPr>
          <p:cNvPr id="10" name="Shape 8"/>
          <p:cNvSpPr/>
          <p:nvPr/>
        </p:nvSpPr>
        <p:spPr>
          <a:xfrm>
            <a:off x="4590288" y="1645920"/>
            <a:ext cx="3438144" cy="1005840"/>
          </a:xfrm>
          <a:prstGeom prst="roundRect">
            <a:avLst>
              <a:gd name="adj" fmla="val 12727"/>
            </a:avLst>
          </a:prstGeom>
          <a:solidFill>
            <a:srgbClr val="F9FCFE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754880" y="1783080"/>
            <a:ext cx="30723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9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Obesity &amp; diabetes</a:t>
            </a:r>
            <a:endParaRPr lang="en-US" sz="1090" dirty="0"/>
          </a:p>
        </p:txBody>
      </p:sp>
      <p:sp>
        <p:nvSpPr>
          <p:cNvPr id="12" name="Text 10"/>
          <p:cNvSpPr/>
          <p:nvPr/>
        </p:nvSpPr>
        <p:spPr>
          <a:xfrm>
            <a:off x="4754880" y="2057400"/>
            <a:ext cx="3054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behavior and glucose-related patterns make the digital layer naturally useful.</a:t>
            </a:r>
            <a:endParaRPr lang="en-US" sz="920" dirty="0"/>
          </a:p>
        </p:txBody>
      </p:sp>
      <p:sp>
        <p:nvSpPr>
          <p:cNvPr id="13" name="Shape 11"/>
          <p:cNvSpPr/>
          <p:nvPr/>
        </p:nvSpPr>
        <p:spPr>
          <a:xfrm>
            <a:off x="749808" y="2962656"/>
            <a:ext cx="3438144" cy="100584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14400" y="3099816"/>
            <a:ext cx="30723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9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Respiratory disease</a:t>
            </a:r>
            <a:endParaRPr lang="en-US" sz="1090" dirty="0"/>
          </a:p>
        </p:txBody>
      </p:sp>
      <p:sp>
        <p:nvSpPr>
          <p:cNvPr id="15" name="Text 13"/>
          <p:cNvSpPr/>
          <p:nvPr/>
        </p:nvSpPr>
        <p:spPr>
          <a:xfrm>
            <a:off x="914400" y="3374136"/>
            <a:ext cx="3054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Home monitoring helps capture symptom dynamics and treatment tolerability outside the site.</a:t>
            </a:r>
            <a:endParaRPr lang="en-US" sz="920" dirty="0"/>
          </a:p>
        </p:txBody>
      </p:sp>
      <p:sp>
        <p:nvSpPr>
          <p:cNvPr id="16" name="Shape 14"/>
          <p:cNvSpPr/>
          <p:nvPr/>
        </p:nvSpPr>
        <p:spPr>
          <a:xfrm>
            <a:off x="4590288" y="2962656"/>
            <a:ext cx="3438144" cy="1005840"/>
          </a:xfrm>
          <a:prstGeom prst="roundRect">
            <a:avLst>
              <a:gd name="adj" fmla="val 12727"/>
            </a:avLst>
          </a:prstGeom>
          <a:solidFill>
            <a:srgbClr val="F9FCFE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4754880" y="3099816"/>
            <a:ext cx="30723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9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Supportive oncology care</a:t>
            </a:r>
            <a:endParaRPr lang="en-US" sz="1090" dirty="0"/>
          </a:p>
        </p:txBody>
      </p:sp>
      <p:sp>
        <p:nvSpPr>
          <p:cNvPr id="18" name="Text 16"/>
          <p:cNvSpPr/>
          <p:nvPr/>
        </p:nvSpPr>
        <p:spPr>
          <a:xfrm>
            <a:off x="4754880" y="3374136"/>
            <a:ext cx="3054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Remote follow-up can help detect side-effect trends and patient deterioration earlier.</a:t>
            </a:r>
            <a:endParaRPr lang="en-US" sz="920" dirty="0"/>
          </a:p>
        </p:txBody>
      </p:sp>
      <p:sp>
        <p:nvSpPr>
          <p:cNvPr id="19" name="Shape 17"/>
          <p:cNvSpPr/>
          <p:nvPr/>
        </p:nvSpPr>
        <p:spPr>
          <a:xfrm>
            <a:off x="749808" y="4279392"/>
            <a:ext cx="3438144" cy="100584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14400" y="4416552"/>
            <a:ext cx="30723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9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Pain &amp; rehabilitation</a:t>
            </a:r>
            <a:endParaRPr lang="en-US" sz="1090" dirty="0"/>
          </a:p>
        </p:txBody>
      </p:sp>
      <p:sp>
        <p:nvSpPr>
          <p:cNvPr id="21" name="Text 19"/>
          <p:cNvSpPr/>
          <p:nvPr/>
        </p:nvSpPr>
        <p:spPr>
          <a:xfrm>
            <a:off x="914400" y="4690872"/>
            <a:ext cx="3054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Recovery, mobility and day-to-day functioning are difficult to understand from sparse site visits alone.</a:t>
            </a:r>
            <a:endParaRPr lang="en-US" sz="920" dirty="0"/>
          </a:p>
        </p:txBody>
      </p:sp>
      <p:sp>
        <p:nvSpPr>
          <p:cNvPr id="22" name="Shape 20"/>
          <p:cNvSpPr/>
          <p:nvPr/>
        </p:nvSpPr>
        <p:spPr>
          <a:xfrm>
            <a:off x="4590288" y="4279392"/>
            <a:ext cx="3438144" cy="1005840"/>
          </a:xfrm>
          <a:prstGeom prst="roundRect">
            <a:avLst>
              <a:gd name="adj" fmla="val 12727"/>
            </a:avLst>
          </a:prstGeom>
          <a:solidFill>
            <a:srgbClr val="F9FCFE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4754880" y="4416552"/>
            <a:ext cx="30723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9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Post-authorization &amp; pragmatic studies</a:t>
            </a:r>
            <a:endParaRPr lang="en-US" sz="1090" dirty="0"/>
          </a:p>
        </p:txBody>
      </p:sp>
      <p:sp>
        <p:nvSpPr>
          <p:cNvPr id="24" name="Text 22"/>
          <p:cNvSpPr/>
          <p:nvPr/>
        </p:nvSpPr>
        <p:spPr>
          <a:xfrm>
            <a:off x="4754880" y="4690872"/>
            <a:ext cx="3054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Good place to validate the workflow with lower regulatory friction.</a:t>
            </a:r>
            <a:endParaRPr lang="en-US" sz="920" dirty="0"/>
          </a:p>
        </p:txBody>
      </p:sp>
      <p:sp>
        <p:nvSpPr>
          <p:cNvPr id="25" name="Shape 23"/>
          <p:cNvSpPr/>
          <p:nvPr/>
        </p:nvSpPr>
        <p:spPr>
          <a:xfrm>
            <a:off x="8394192" y="1627632"/>
            <a:ext cx="3017520" cy="4133088"/>
          </a:xfrm>
          <a:prstGeom prst="roundRect">
            <a:avLst>
              <a:gd name="adj" fmla="val 4242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8613648" y="1847088"/>
            <a:ext cx="17556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to measure first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8613648" y="2231136"/>
            <a:ext cx="950976" cy="310896"/>
          </a:xfrm>
          <a:prstGeom prst="roundRect">
            <a:avLst>
              <a:gd name="adj" fmla="val 29412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8668512" y="2276856"/>
            <a:ext cx="84124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Activity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9646920" y="2231136"/>
            <a:ext cx="786384" cy="310896"/>
          </a:xfrm>
          <a:prstGeom prst="roundRect">
            <a:avLst>
              <a:gd name="adj" fmla="val 29412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9701784" y="2276856"/>
            <a:ext cx="6766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Sleep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10497312" y="2231136"/>
            <a:ext cx="658368" cy="310896"/>
          </a:xfrm>
          <a:prstGeom prst="roundRect">
            <a:avLst>
              <a:gd name="adj" fmla="val 29412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0552176" y="2276856"/>
            <a:ext cx="548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HR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8613648" y="2615184"/>
            <a:ext cx="777240" cy="310896"/>
          </a:xfrm>
          <a:prstGeom prst="roundRect">
            <a:avLst>
              <a:gd name="adj" fmla="val 29412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8668512" y="2660904"/>
            <a:ext cx="6675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HRV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9454896" y="2615184"/>
            <a:ext cx="1261872" cy="310896"/>
          </a:xfrm>
          <a:prstGeom prst="roundRect">
            <a:avLst>
              <a:gd name="adj" fmla="val 29412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9509760" y="2660904"/>
            <a:ext cx="11521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Symptoms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10789920" y="2615184"/>
            <a:ext cx="585216" cy="310896"/>
          </a:xfrm>
          <a:prstGeom prst="roundRect">
            <a:avLst>
              <a:gd name="adj" fmla="val 29412"/>
            </a:avLst>
          </a:prstGeom>
          <a:solidFill>
            <a:srgbClr val="EAF4FB"/>
          </a:solidFill>
          <a:ln w="8890">
            <a:solidFill>
              <a:srgbClr val="D9E3EE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10844784" y="2660904"/>
            <a:ext cx="4754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8613648" y="3127248"/>
            <a:ext cx="23774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Recommended starting role: one passive domain + one patient-reported domain + one safety/adherence workflow.</a:t>
            </a:r>
            <a:endParaRPr lang="en-US" sz="930" dirty="0"/>
          </a:p>
        </p:txBody>
      </p:sp>
      <p:sp>
        <p:nvSpPr>
          <p:cNvPr id="41" name="Text 38"/>
          <p:cNvSpPr/>
          <p:nvPr/>
        </p:nvSpPr>
        <p:spPr>
          <a:xfrm>
            <a:off x="8613648" y="5056505"/>
            <a:ext cx="239572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7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trends are most useful when the protocol needs everyday visibility rather than isolated site readings.</a:t>
            </a:r>
            <a:endParaRPr lang="en-US" sz="870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F1ABCD9-0D5E-4080-B6A0-F51F45BF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70" y="378000"/>
            <a:ext cx="1402324" cy="3225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1DBFB23-54FD-4A4B-94D7-D40B23208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49" y="3781784"/>
            <a:ext cx="2858205" cy="1051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6928" y="201168"/>
            <a:ext cx="23774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40" b="1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DRUG CLINICAL TRIALS</a:t>
            </a:r>
            <a:endParaRPr lang="en-US" sz="840" dirty="0"/>
          </a:p>
        </p:txBody>
      </p:sp>
      <p:sp>
        <p:nvSpPr>
          <p:cNvPr id="4" name="Text 2"/>
          <p:cNvSpPr/>
          <p:nvPr/>
        </p:nvSpPr>
        <p:spPr>
          <a:xfrm>
            <a:off x="566928" y="475488"/>
            <a:ext cx="7406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Commercial proposal for CROs and sponsors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66928" y="950976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Recommended positioning: not a universal trial platform, but a specialized module for remote monitoring, patient support and structured data exports.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11777472" y="64739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A6B4C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713232" y="1664208"/>
            <a:ext cx="3383280" cy="1901952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877824" y="1801368"/>
            <a:ext cx="30540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Pilot for one protocol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77824" y="2121408"/>
            <a:ext cx="30540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delivered</a:t>
            </a:r>
            <a:endParaRPr lang="en-US" sz="1020" dirty="0"/>
          </a:p>
        </p:txBody>
      </p:sp>
      <p:sp>
        <p:nvSpPr>
          <p:cNvPr id="10" name="Text 8"/>
          <p:cNvSpPr/>
          <p:nvPr/>
        </p:nvSpPr>
        <p:spPr>
          <a:xfrm>
            <a:off x="877824" y="2377440"/>
            <a:ext cx="3054096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Wearable and mobile patient layer, daily monitoring, diaries, reminders, signals and a site/CRO dashboard.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407408" y="1664208"/>
            <a:ext cx="2834640" cy="1901952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572000" y="1801368"/>
            <a:ext cx="267004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Flexible deployment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4572000" y="2121408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How it is delivered</a:t>
            </a:r>
            <a:endParaRPr lang="en-US" sz="1020" dirty="0"/>
          </a:p>
        </p:txBody>
      </p:sp>
      <p:sp>
        <p:nvSpPr>
          <p:cNvPr id="14" name="Text 12"/>
          <p:cNvSpPr/>
          <p:nvPr/>
        </p:nvSpPr>
        <p:spPr>
          <a:xfrm>
            <a:off x="4572000" y="2377440"/>
            <a:ext cx="2505456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Secure cloud, private cloud or customer perimeter; Russian-language onboarding and operational support.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7498080" y="1664208"/>
            <a:ext cx="3749040" cy="1901952"/>
          </a:xfrm>
          <a:prstGeom prst="roundRect">
            <a:avLst>
              <a:gd name="adj" fmla="val 6731"/>
            </a:avLst>
          </a:prstGeom>
          <a:solidFill>
            <a:srgbClr val="FFFFFF"/>
          </a:solidFill>
          <a:ln w="12700">
            <a:solidFill>
              <a:srgbClr val="D9E3EE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662672" y="1801368"/>
            <a:ext cx="34198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50" b="1" dirty="0">
                <a:solidFill>
                  <a:srgbClr val="1C4A7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Structured outputs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7662672" y="2121408"/>
            <a:ext cx="34198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the CRO receives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7662672" y="2377440"/>
            <a:ext cx="3419856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Analysis-ready exports, signal tracking, patient support records and a practical investigator-facing view.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713232" y="3913632"/>
            <a:ext cx="10533888" cy="1609344"/>
          </a:xfrm>
          <a:prstGeom prst="roundRect">
            <a:avLst>
              <a:gd name="adj" fmla="val 7955"/>
            </a:avLst>
          </a:prstGeom>
          <a:solidFill>
            <a:srgbClr val="F2FAF5"/>
          </a:solidFill>
          <a:ln w="12700">
            <a:solidFill>
              <a:srgbClr val="C6E2CC"/>
            </a:solidFill>
            <a:prstDash val="solid"/>
          </a:ln>
          <a:effectLst>
            <a:outerShdw blurRad="1524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32688" y="4169664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F8C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 pilot outcomes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960120" y="4498848"/>
            <a:ext cx="321868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Better data completeness</a:t>
            </a:r>
            <a:endParaRPr lang="en-US" sz="990" dirty="0"/>
          </a:p>
          <a:p>
            <a:pPr marL="0" indent="0">
              <a:buNone/>
            </a:pPr>
            <a:r>
              <a:rPr lang="en-US" sz="9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Fewer missed visits and query cycles</a:t>
            </a:r>
            <a:endParaRPr lang="en-US" sz="990" dirty="0"/>
          </a:p>
          <a:p>
            <a:pPr marL="0" indent="0">
              <a:buNone/>
            </a:pPr>
            <a:r>
              <a:rPr lang="en-US" sz="9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Stronger patient discipline</a:t>
            </a:r>
            <a:endParaRPr lang="en-US" sz="990" dirty="0"/>
          </a:p>
          <a:p>
            <a:pPr marL="0" indent="0">
              <a:buNone/>
            </a:pPr>
            <a:r>
              <a:rPr lang="en-US" sz="990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• Lower site burden for routine follow-up</a:t>
            </a:r>
            <a:endParaRPr lang="en-US" sz="990" dirty="0"/>
          </a:p>
        </p:txBody>
      </p:sp>
      <p:sp>
        <p:nvSpPr>
          <p:cNvPr id="22" name="Text 20"/>
          <p:cNvSpPr/>
          <p:nvPr/>
        </p:nvSpPr>
        <p:spPr>
          <a:xfrm>
            <a:off x="6583680" y="4242816"/>
            <a:ext cx="38953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Conservative benchmark for first pilots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1–3 months timeline reduction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5–12% lower direct operating budget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b="1" dirty="0">
                <a:solidFill>
                  <a:srgbClr val="22324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5–15 pp lower dropout / analyzable-data loss</a:t>
            </a:r>
            <a:endParaRPr lang="en-US" sz="1020" dirty="0"/>
          </a:p>
        </p:txBody>
      </p:sp>
      <p:sp>
        <p:nvSpPr>
          <p:cNvPr id="23" name="Text 21"/>
          <p:cNvSpPr/>
          <p:nvPr/>
        </p:nvSpPr>
        <p:spPr>
          <a:xfrm>
            <a:off x="6858000" y="5157216"/>
            <a:ext cx="34015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1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Benchmark ranges based on international practice and intended for pilot planning, not guaranteed outcomes.</a:t>
            </a:r>
            <a:endParaRPr lang="en-US" sz="810" dirty="0"/>
          </a:p>
        </p:txBody>
      </p:sp>
      <p:sp>
        <p:nvSpPr>
          <p:cNvPr id="24" name="Text 22"/>
          <p:cNvSpPr/>
          <p:nvPr/>
        </p:nvSpPr>
        <p:spPr>
          <a:xfrm>
            <a:off x="768096" y="5833872"/>
            <a:ext cx="10332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90" dirty="0">
                <a:solidFill>
                  <a:srgbClr val="6173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Recommended first step: choose one protocol where daily patient behavior, tolerability or recovery outside the site already matters, then add LifeScreen as a contained module rather than redesigning the whole study.</a:t>
            </a:r>
            <a:endParaRPr lang="en-US" sz="99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6904CFE-C49C-4ACB-948A-284C888D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70" y="378000"/>
            <a:ext cx="1402324" cy="3225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1208</Words>
  <Application>Microsoft Office PowerPoint</Application>
  <PresentationFormat>Широкоэкранный</PresentationFormat>
  <Paragraphs>160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LifeScreen CRO Presentation</dc:title>
  <dc:subject>LifeScreen for CROs and Sponsors</dc:subject>
  <dc:creator>Dmitriy Mendus</dc:creator>
  <cp:lastModifiedBy>Дмитрий Мендус</cp:lastModifiedBy>
  <cp:revision>10</cp:revision>
  <dcterms:created xsi:type="dcterms:W3CDTF">2026-04-07T14:55:33Z</dcterms:created>
  <dcterms:modified xsi:type="dcterms:W3CDTF">2026-04-29T14:00:14Z</dcterms:modified>
</cp:coreProperties>
</file>